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2" r:id="rId27"/>
    <p:sldId id="283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1EF1-6ED0-430C-8DB8-40F10B48374F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6A27C-266E-4996-9886-0C082E778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3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A27C-266E-4996-9886-0C082E7780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1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A27C-266E-4996-9886-0C082E7780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3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B4BCAA-9E09-4E32-A8E3-833E551DA2CA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2F4C500-149C-4FA1-82A0-6364667A45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672408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 к условиям транспортирования </a:t>
            </a:r>
            <a:br>
              <a:rPr lang="ru-RU" b="1" dirty="0" smtClean="0"/>
            </a:br>
            <a:r>
              <a:rPr lang="ru-RU" b="1" dirty="0" smtClean="0"/>
              <a:t>и хранению иммунобиологических лекарственных препаратов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 anchor="b"/>
          <a:lstStyle/>
          <a:p>
            <a:pPr algn="r"/>
            <a:r>
              <a:rPr lang="ru-RU" dirty="0" smtClean="0"/>
              <a:t>Холод</a:t>
            </a:r>
            <a:r>
              <a:rPr lang="en-US" dirty="0" smtClean="0"/>
              <a:t> </a:t>
            </a:r>
            <a:r>
              <a:rPr lang="ru-RU" dirty="0" smtClean="0"/>
              <a:t>Файруза Мирзануровна</a:t>
            </a:r>
          </a:p>
          <a:p>
            <a:pPr algn="r"/>
            <a:r>
              <a:rPr lang="ru-RU" dirty="0" smtClean="0"/>
              <a:t>Врач-эпидемиолог ГКУ ДЗ 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5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Перед загрузкой в </a:t>
            </a:r>
            <a:r>
              <a:rPr lang="ru-RU" b="1" dirty="0" err="1"/>
              <a:t>термоконтейнеры</a:t>
            </a:r>
            <a:r>
              <a:rPr lang="ru-RU" b="1" dirty="0"/>
              <a:t> замороженные водяные </a:t>
            </a:r>
            <a:r>
              <a:rPr lang="ru-RU" b="1" dirty="0" err="1"/>
              <a:t>хладоэлементы</a:t>
            </a:r>
            <a:r>
              <a:rPr lang="ru-RU" b="1" dirty="0"/>
              <a:t> </a:t>
            </a:r>
            <a:r>
              <a:rPr lang="ru-RU" b="1" dirty="0" smtClean="0"/>
              <a:t>выдерживаются </a:t>
            </a:r>
            <a:r>
              <a:rPr lang="ru-RU" b="1" dirty="0"/>
              <a:t>при комнатной температуре для оттаивания инея на их поверхности и при необходимости - кондиционирования (частичного размораживания). </a:t>
            </a:r>
            <a:endParaRPr lang="ru-RU" b="1" dirty="0" smtClean="0"/>
          </a:p>
          <a:p>
            <a:r>
              <a:rPr lang="ru-RU" b="1" dirty="0" smtClean="0"/>
              <a:t>Перед </a:t>
            </a:r>
            <a:r>
              <a:rPr lang="ru-RU" b="1" dirty="0"/>
              <a:t>использованием их вытирают насухо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Между </a:t>
            </a:r>
            <a:r>
              <a:rPr lang="ru-RU" b="1" dirty="0"/>
              <a:t>упаковками ИЛП и поверхностью </a:t>
            </a:r>
            <a:r>
              <a:rPr lang="ru-RU" b="1" dirty="0" err="1"/>
              <a:t>хладоэлементов</a:t>
            </a:r>
            <a:r>
              <a:rPr lang="ru-RU" b="1" dirty="0"/>
              <a:t> необходимо размещать изолирующий материал (например, картон или бумагу).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Требования к оборудованию для транспортирования ИЛП на 3 и 4 уровнях </a:t>
            </a:r>
            <a:r>
              <a:rPr lang="ru-RU" sz="3600" b="1" dirty="0" err="1"/>
              <a:t>холодовой</a:t>
            </a:r>
            <a:r>
              <a:rPr lang="ru-RU" sz="3600" b="1" dirty="0"/>
              <a:t> цепи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165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Схемы размещения </a:t>
            </a:r>
            <a:r>
              <a:rPr lang="ru-RU" sz="3600" b="1" dirty="0" err="1"/>
              <a:t>хладоэлементов</a:t>
            </a:r>
            <a:endParaRPr lang="ru-RU" sz="3600" dirty="0"/>
          </a:p>
        </p:txBody>
      </p:sp>
      <p:pic>
        <p:nvPicPr>
          <p:cNvPr id="4" name="Объект 3" descr="http://files.stroyinf.ru/Data2/1/4293830/4293830617.files/x00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328593" cy="51129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877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 системе "</a:t>
            </a:r>
            <a:r>
              <a:rPr lang="ru-RU" b="1" dirty="0" err="1"/>
              <a:t>холодовой</a:t>
            </a:r>
            <a:r>
              <a:rPr lang="ru-RU" b="1" dirty="0"/>
              <a:t> цепи" для хранения ИЛП используются холодильники, характеризующиеся высокой степенью надежности (далее - холодильники для "</a:t>
            </a:r>
            <a:r>
              <a:rPr lang="ru-RU" b="1" dirty="0" err="1"/>
              <a:t>холодовой</a:t>
            </a:r>
            <a:r>
              <a:rPr lang="ru-RU" b="1" dirty="0"/>
              <a:t> цепи"), в том числе с технической возможностью длительного (не менее 24 часов) удержания надлежащего температурного режима внутри холодильной камеры при отключении электроэнергии, стабильностью температурного режима внутри камеры, не допускающего выход за пределы интервала температур в пределах от +2 °C до +8 °C и </a:t>
            </a:r>
            <a:endParaRPr lang="ru-RU" dirty="0"/>
          </a:p>
          <a:p>
            <a:r>
              <a:rPr lang="ru-RU" b="1" dirty="0"/>
              <a:t>Замена ранее установленных фармацевтических и бытовых холодильников на холодильники для "</a:t>
            </a:r>
            <a:r>
              <a:rPr lang="ru-RU" b="1" dirty="0" err="1"/>
              <a:t>холодовой</a:t>
            </a:r>
            <a:r>
              <a:rPr lang="ru-RU" b="1" dirty="0"/>
              <a:t> цепи" производится в плановом порядке, либо при выходе из строя устаревшего оборудования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/>
              <a:t>Для обеспечения свободной циркуляции воздуха не допускается загрузка объема камеры холодильника более чем на 2/3.</a:t>
            </a:r>
            <a:endParaRPr lang="ru-RU" dirty="0"/>
          </a:p>
          <a:p>
            <a:r>
              <a:rPr lang="ru-RU" b="1" dirty="0"/>
              <a:t>В каждой холодильной камере холодильника предусматривается место для размещения </a:t>
            </a:r>
            <a:r>
              <a:rPr lang="ru-RU" b="1" dirty="0" err="1"/>
              <a:t>хладоэлементов</a:t>
            </a:r>
            <a:r>
              <a:rPr lang="ru-RU" b="1" dirty="0"/>
              <a:t> (не менее 1/6 общего объема холодильной камеры), которые служат дополнительными источниками холода при отключении электроснабжения холодильника</a:t>
            </a:r>
            <a:r>
              <a:rPr lang="ru-RU" b="1" dirty="0" smtClean="0"/>
              <a:t>.</a:t>
            </a:r>
          </a:p>
          <a:p>
            <a:r>
              <a:rPr lang="ru-RU" b="1" dirty="0"/>
              <a:t>Генеральная уборка холодильника с отключением от источника электроснабжения, мытьем и обработкой дезинфицирующими средствами внутренних и наружных поверхностей проводится не реже одного раза в месяц, текущая уборка - по мере необходимости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r>
              <a:rPr lang="ru-RU" b="1" dirty="0" err="1"/>
              <a:t>Термоконтейнеры</a:t>
            </a:r>
            <a:r>
              <a:rPr lang="ru-RU" b="1" dirty="0"/>
              <a:t> (в том числе сумки-холодильники) с </a:t>
            </a:r>
            <a:r>
              <a:rPr lang="ru-RU" b="1" dirty="0" err="1"/>
              <a:t>хладоэлементами</a:t>
            </a:r>
            <a:r>
              <a:rPr lang="ru-RU" b="1" dirty="0"/>
              <a:t> используются для временного хранения ИЛП в случае выхода из строя холодильного оборудования, при длительном отключении электроэнергии или при использовании ИЛП вне помещений медицинской организации (например, хранение вакцин при проведении прививок на выезде).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Требования к оборудованию для хранения ИЛП на 3 и 4 уровнях </a:t>
            </a:r>
            <a:r>
              <a:rPr lang="ru-RU" sz="3200" b="1" dirty="0" err="1"/>
              <a:t>холодовой</a:t>
            </a:r>
            <a:r>
              <a:rPr lang="ru-RU" sz="3200" b="1" dirty="0"/>
              <a:t> цепи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56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/>
              <a:t>Для контроля температурного режима в системе "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цепи" используются средства измерения температуры и средства выявления (индикации) нарушений температурного режима</a:t>
            </a:r>
            <a:r>
              <a:rPr lang="ru-RU" sz="2500" b="1" dirty="0" smtClean="0"/>
              <a:t>.</a:t>
            </a:r>
            <a:endParaRPr lang="en-US" sz="2500" b="1" dirty="0" smtClean="0"/>
          </a:p>
          <a:p>
            <a:r>
              <a:rPr lang="ru-RU" sz="2500" b="1" dirty="0" smtClean="0"/>
              <a:t>В </a:t>
            </a:r>
            <a:r>
              <a:rPr lang="ru-RU" sz="2500" b="1" dirty="0"/>
              <a:t>качестве средства измерения температуры используются термометры для "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цепи", в том числе электронные датчики температуры; термографы; </a:t>
            </a:r>
            <a:r>
              <a:rPr lang="ru-RU" sz="2500" b="1" dirty="0" err="1"/>
              <a:t>терморегистраторы</a:t>
            </a:r>
            <a:r>
              <a:rPr lang="ru-RU" sz="2500" b="1" dirty="0"/>
              <a:t> (подвергаться периодической поверке в соответствии с законодательством Российской Федерации</a:t>
            </a:r>
            <a:r>
              <a:rPr lang="ru-RU" sz="2500" b="1" dirty="0" smtClean="0"/>
              <a:t>);</a:t>
            </a:r>
            <a:endParaRPr lang="en-US" sz="2500" b="1" dirty="0" smtClean="0"/>
          </a:p>
          <a:p>
            <a:r>
              <a:rPr lang="ru-RU" sz="2500" b="1" dirty="0" smtClean="0"/>
              <a:t>Для </a:t>
            </a:r>
            <a:r>
              <a:rPr lang="ru-RU" sz="2500" b="1" dirty="0"/>
              <a:t>выявления нарушений температурного режима (выход за пределы заданных температурно-временных условий) используются средства контроля - </a:t>
            </a:r>
            <a:r>
              <a:rPr lang="ru-RU" sz="2500" b="1" dirty="0" err="1"/>
              <a:t>термоиндикаторы</a:t>
            </a:r>
            <a:r>
              <a:rPr lang="ru-RU" sz="2500" b="1" dirty="0"/>
              <a:t> для "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</a:t>
            </a:r>
            <a:r>
              <a:rPr lang="ru-RU" sz="2500" b="1" dirty="0" smtClean="0"/>
              <a:t>".</a:t>
            </a:r>
            <a:endParaRPr lang="en-US" sz="2500" b="1" dirty="0" smtClean="0"/>
          </a:p>
          <a:p>
            <a:r>
              <a:rPr lang="ru-RU" sz="2500" b="1" dirty="0" smtClean="0"/>
              <a:t>Автономные </a:t>
            </a:r>
            <a:r>
              <a:rPr lang="ru-RU" sz="2500" b="1" dirty="0"/>
              <a:t>термометры размещаются в наиболее "холодной" и наиболее "теплой" точках холодильного оборудования. В холодильных (морозильных) камерах (комнатах) термометры дополнительно размещаются на уровне средних полок стеллажей</a:t>
            </a:r>
            <a:r>
              <a:rPr lang="ru-RU" sz="2500" b="1" dirty="0" smtClean="0"/>
              <a:t>.</a:t>
            </a:r>
            <a:endParaRPr lang="ru-RU" sz="2500" b="1" dirty="0"/>
          </a:p>
          <a:p>
            <a:r>
              <a:rPr lang="ru-RU" sz="2500" b="1" dirty="0"/>
              <a:t>Контроль показаний каждого термометра осуществляется два раза в сутки (в начале и в конце рабочего дня). Показания термометров регистрируются в специальном журнале мониторинга температуры, который заполняется отдельно на каждую единицу холодильного оборудования. На 1.2,3 уровнях «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цепи» ежедневно, на 4 уровне два раза в день в рабочие дни</a:t>
            </a:r>
            <a:r>
              <a:rPr lang="ru-RU" sz="2500" b="1" dirty="0" smtClean="0"/>
              <a:t>.*</a:t>
            </a:r>
          </a:p>
          <a:p>
            <a:r>
              <a:rPr lang="ru-RU" sz="2500" b="1" dirty="0" smtClean="0"/>
              <a:t>Каждый </a:t>
            </a:r>
            <a:r>
              <a:rPr lang="ru-RU" sz="2500" b="1" dirty="0" err="1"/>
              <a:t>термоиндикатор</a:t>
            </a:r>
            <a:r>
              <a:rPr lang="ru-RU" sz="2500" b="1" dirty="0"/>
              <a:t> должен иметь собственный идентификационный номер в целях предотвращения возможности фальсификации его показаний. </a:t>
            </a:r>
            <a:r>
              <a:rPr lang="ru-RU" sz="2500" b="1" dirty="0" err="1"/>
              <a:t>Термоиндикатор</a:t>
            </a:r>
            <a:r>
              <a:rPr lang="ru-RU" sz="2500" b="1" dirty="0"/>
              <a:t> должен иметь возможность визуальной индикации/сигнализации о нарушении температурного режима.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Требования к оборудованию для контроля температурного </a:t>
            </a:r>
            <a:r>
              <a:rPr lang="ru-RU" sz="2800" b="1" dirty="0" err="1"/>
              <a:t>режимав</a:t>
            </a:r>
            <a:r>
              <a:rPr lang="ru-RU" sz="2800" b="1" dirty="0"/>
              <a:t> системе «</a:t>
            </a:r>
            <a:r>
              <a:rPr lang="ru-RU" sz="2800" b="1" dirty="0" err="1"/>
              <a:t>холодовой</a:t>
            </a:r>
            <a:r>
              <a:rPr lang="ru-RU" sz="2800" b="1" dirty="0"/>
              <a:t> цепи» ИЛП на 3 и 4 уровнях </a:t>
            </a:r>
            <a:r>
              <a:rPr lang="ru-RU" sz="2800" b="1" dirty="0" err="1"/>
              <a:t>холодовой</a:t>
            </a:r>
            <a:r>
              <a:rPr lang="ru-RU" sz="2800" b="1" dirty="0"/>
              <a:t> </a:t>
            </a:r>
            <a:r>
              <a:rPr lang="ru-RU" sz="2800" b="1" dirty="0" smtClean="0"/>
              <a:t>цепи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6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85572"/>
              </p:ext>
            </p:extLst>
          </p:nvPr>
        </p:nvGraphicFramePr>
        <p:xfrm>
          <a:off x="323529" y="2348878"/>
          <a:ext cx="8568952" cy="367302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83256"/>
                <a:gridCol w="902152"/>
                <a:gridCol w="561972"/>
                <a:gridCol w="554518"/>
                <a:gridCol w="1478716"/>
                <a:gridCol w="1436978"/>
                <a:gridCol w="1436978"/>
                <a:gridCol w="1014382"/>
              </a:tblGrid>
              <a:tr h="94217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Дата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Время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Показания термометров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Показания </a:t>
                      </a:r>
                      <a:r>
                        <a:rPr lang="ru-RU" sz="1400" b="1" dirty="0" err="1">
                          <a:effectLst/>
                        </a:rPr>
                        <a:t>термоиндикаторов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N 1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N 2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N 1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N 2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Идентификационный номер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Показания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Идентификационный номер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Показания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9.00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+5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+5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17.00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+5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+5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9.00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+5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+5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17.00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+5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+5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Норма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Журнал регистрации температуры в холодильном оборудовании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153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При </a:t>
            </a:r>
            <a:r>
              <a:rPr lang="ru-RU" sz="1800" b="1" dirty="0"/>
              <a:t>транспортировании ИЛП в </a:t>
            </a:r>
            <a:r>
              <a:rPr lang="ru-RU" sz="1800" b="1" dirty="0" err="1"/>
              <a:t>термоконтейнерах</a:t>
            </a:r>
            <a:r>
              <a:rPr lang="ru-RU" sz="1800" b="1" dirty="0"/>
              <a:t> любого объема любым видом транспорта (в том числе и вручную) на всех четырех уровнях "</a:t>
            </a:r>
            <a:r>
              <a:rPr lang="ru-RU" sz="1800" b="1" dirty="0" err="1"/>
              <a:t>холодовой</a:t>
            </a:r>
            <a:r>
              <a:rPr lang="ru-RU" sz="1800" b="1" dirty="0"/>
              <a:t> цепи" как основное средство контроля температурного режима при условии, что время транспортирования препаратов превышает один </a:t>
            </a:r>
            <a:r>
              <a:rPr lang="ru-RU" sz="1800" b="1" dirty="0" smtClean="0"/>
              <a:t>час;</a:t>
            </a:r>
          </a:p>
          <a:p>
            <a:r>
              <a:rPr lang="ru-RU" sz="1800" b="1" dirty="0" smtClean="0"/>
              <a:t>При </a:t>
            </a:r>
            <a:r>
              <a:rPr lang="ru-RU" sz="1800" b="1" dirty="0"/>
              <a:t>хранении ИЛП в холодильных комнатах и холодильных камерах как дополнительное средство контроля температурного режима</a:t>
            </a:r>
            <a:r>
              <a:rPr lang="ru-RU" sz="1800" b="1" dirty="0" smtClean="0"/>
              <a:t>.</a:t>
            </a:r>
          </a:p>
          <a:p>
            <a:r>
              <a:rPr lang="ru-RU" sz="1800" b="1" dirty="0"/>
              <a:t>При транспортировании ИЛП контроль показаний каждого </a:t>
            </a:r>
            <a:r>
              <a:rPr lang="ru-RU" sz="1800" b="1" dirty="0" err="1"/>
              <a:t>термоиндикатора</a:t>
            </a:r>
            <a:r>
              <a:rPr lang="ru-RU" sz="1800" b="1" dirty="0"/>
              <a:t> производится при загрузке (отправлении) и выгрузке (получении) препаратов. Показания каждого </a:t>
            </a:r>
            <a:r>
              <a:rPr lang="ru-RU" sz="1800" b="1" dirty="0" err="1"/>
              <a:t>термоиндикатора</a:t>
            </a:r>
            <a:r>
              <a:rPr lang="ru-RU" sz="1800" b="1" dirty="0"/>
              <a:t> с указанием его персонифицированного номера регистрируются в специальном журнале учета движения ИЛП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В системе "</a:t>
            </a:r>
            <a:r>
              <a:rPr lang="ru-RU" sz="3600" b="1" dirty="0" err="1"/>
              <a:t>холодовой</a:t>
            </a:r>
            <a:r>
              <a:rPr lang="ru-RU" sz="3600" b="1" dirty="0"/>
              <a:t> цепи" </a:t>
            </a:r>
            <a:r>
              <a:rPr lang="ru-RU" sz="3600" b="1" dirty="0" err="1"/>
              <a:t>термоиндикаторы</a:t>
            </a:r>
            <a:r>
              <a:rPr lang="ru-RU" sz="3600" b="1" dirty="0"/>
              <a:t> используются в следующих </a:t>
            </a:r>
            <a:r>
              <a:rPr lang="ru-RU" sz="3600" b="1" dirty="0" smtClean="0"/>
              <a:t>случаях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33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97152"/>
            <a:ext cx="8424936" cy="1872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В Журнал учета движения ИЛП на всех уровнях «</a:t>
            </a:r>
            <a:r>
              <a:rPr lang="ru-RU" sz="1600" b="1" dirty="0" err="1"/>
              <a:t>холодовой</a:t>
            </a:r>
            <a:r>
              <a:rPr lang="ru-RU" sz="1600" b="1" dirty="0"/>
              <a:t> цепи»  проводится регистрация поступления и отправления ИЛП в организации с указанием наименования производителя препарата, его количества (для вакцин и растворителей к ним - в дозах), серии, контрольного номера, срока годности, даты поступления (отправления), организации-поставщика, показаний </a:t>
            </a:r>
            <a:r>
              <a:rPr lang="ru-RU" sz="1600" b="1" dirty="0" err="1"/>
              <a:t>термоиндикаторов</a:t>
            </a:r>
            <a:r>
              <a:rPr lang="ru-RU" sz="1600" b="1" dirty="0"/>
              <a:t> и их идентификационных номеров, фамилии, имени, отчества (при наличии) ответственного работника, осуществляющего </a:t>
            </a:r>
            <a:r>
              <a:rPr lang="ru-RU" sz="1600" b="1" dirty="0" smtClean="0"/>
              <a:t>регистрацию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Журнал учета движения </a:t>
            </a:r>
            <a:r>
              <a:rPr lang="ru-RU" sz="3600" b="1" dirty="0" smtClean="0"/>
              <a:t>ИЛП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45459"/>
              </p:ext>
            </p:extLst>
          </p:nvPr>
        </p:nvGraphicFramePr>
        <p:xfrm>
          <a:off x="323528" y="1673756"/>
          <a:ext cx="8496944" cy="3051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328"/>
                <a:gridCol w="517259"/>
                <a:gridCol w="517259"/>
                <a:gridCol w="517259"/>
                <a:gridCol w="398015"/>
                <a:gridCol w="547875"/>
                <a:gridCol w="517259"/>
                <a:gridCol w="661479"/>
                <a:gridCol w="517259"/>
                <a:gridCol w="517259"/>
                <a:gridCol w="593800"/>
                <a:gridCol w="517259"/>
                <a:gridCol w="517259"/>
                <a:gridCol w="660673"/>
                <a:gridCol w="644702"/>
              </a:tblGrid>
              <a:tr h="393283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Приход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Расход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4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Дата поступления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Название ИЛП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Производитель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Поставщик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Серия, контр. номер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Срок годности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доз/фасовка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Тип и контрольный номер </a:t>
                      </a:r>
                      <a:r>
                        <a:rPr lang="ru-RU" sz="1200" b="1" dirty="0" err="1">
                          <a:effectLst/>
                        </a:rPr>
                        <a:t>термоиндикатора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Показания </a:t>
                      </a:r>
                      <a:r>
                        <a:rPr lang="ru-RU" sz="1200" b="1" dirty="0" err="1">
                          <a:effectLst/>
                        </a:rPr>
                        <a:t>термоиндикатора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Дата отпуска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Кому отпущено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доз/фасовка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Остаток (доз)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Тип и контрольный номер </a:t>
                      </a:r>
                      <a:r>
                        <a:rPr lang="ru-RU" sz="1200" b="1" dirty="0" err="1">
                          <a:effectLst/>
                        </a:rPr>
                        <a:t>термоиндикатора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Показания </a:t>
                      </a:r>
                      <a:r>
                        <a:rPr lang="ru-RU" sz="1200" b="1" dirty="0" err="1">
                          <a:effectLst/>
                        </a:rPr>
                        <a:t>термоиндикатора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752528"/>
          </a:xfrm>
        </p:spPr>
        <p:txBody>
          <a:bodyPr>
            <a:noAutofit/>
          </a:bodyPr>
          <a:lstStyle/>
          <a:p>
            <a:r>
              <a:rPr lang="ru-RU" sz="1200" b="1" dirty="0"/>
              <a:t>На третьем уровне "</a:t>
            </a:r>
            <a:r>
              <a:rPr lang="ru-RU" sz="1200" b="1" dirty="0" err="1"/>
              <a:t>холодовой</a:t>
            </a:r>
            <a:r>
              <a:rPr lang="ru-RU" sz="1200" b="1" dirty="0"/>
              <a:t> цепи" ИЛП длительность хранения ИЛП не должна превышать трех месяцев.</a:t>
            </a:r>
            <a:endParaRPr lang="ru-RU" sz="1200" dirty="0"/>
          </a:p>
          <a:p>
            <a:r>
              <a:rPr lang="ru-RU" sz="1200" b="1" dirty="0"/>
              <a:t>Допускается хранение и реализация ИЛП в течение срока годности препарата, но не позднее семи суток до его окончания.</a:t>
            </a:r>
            <a:endParaRPr lang="ru-RU" sz="1200" dirty="0"/>
          </a:p>
          <a:p>
            <a:r>
              <a:rPr lang="ru-RU" sz="1200" b="1" dirty="0" smtClean="0"/>
              <a:t>На </a:t>
            </a:r>
            <a:r>
              <a:rPr lang="ru-RU" sz="1200" b="1" dirty="0"/>
              <a:t>третьем уровне "</a:t>
            </a:r>
            <a:r>
              <a:rPr lang="ru-RU" sz="1200" b="1" dirty="0" err="1"/>
              <a:t>холодовой</a:t>
            </a:r>
            <a:r>
              <a:rPr lang="ru-RU" sz="1200" b="1" dirty="0"/>
              <a:t> цепи" организации должны иметь запас </a:t>
            </a:r>
            <a:r>
              <a:rPr lang="ru-RU" sz="1200" b="1" dirty="0" err="1"/>
              <a:t>термоконтейнеров</a:t>
            </a:r>
            <a:r>
              <a:rPr lang="ru-RU" sz="1200" b="1" dirty="0"/>
              <a:t>, </a:t>
            </a:r>
            <a:r>
              <a:rPr lang="ru-RU" sz="1200" b="1" dirty="0" err="1"/>
              <a:t>хладоэлементов</a:t>
            </a:r>
            <a:r>
              <a:rPr lang="ru-RU" sz="1200" b="1" dirty="0"/>
              <a:t> и </a:t>
            </a:r>
            <a:r>
              <a:rPr lang="ru-RU" sz="1200" b="1" dirty="0" err="1"/>
              <a:t>термоиндикаторов</a:t>
            </a:r>
            <a:r>
              <a:rPr lang="ru-RU" sz="1200" b="1" dirty="0"/>
              <a:t> (</a:t>
            </a:r>
            <a:r>
              <a:rPr lang="ru-RU" sz="1200" b="1" dirty="0" err="1"/>
              <a:t>терморегистраторов</a:t>
            </a:r>
            <a:r>
              <a:rPr lang="ru-RU" sz="1200" b="1" dirty="0"/>
              <a:t>) для транспортирования ИЛП в учреждения, осуществляющие вакцинопрофилактику. </a:t>
            </a:r>
            <a:endParaRPr lang="ru-RU" sz="1200" b="1" dirty="0" smtClean="0"/>
          </a:p>
          <a:p>
            <a:r>
              <a:rPr lang="ru-RU" sz="1200" b="1" dirty="0"/>
              <a:t>Обеспечивается незамедлительное переключение холодильного оборудования от электросети к системе автономного электропитания в случае отключения электроэнергии в любое время суток.</a:t>
            </a:r>
            <a:endParaRPr lang="ru-RU" sz="1200" dirty="0"/>
          </a:p>
          <a:p>
            <a:r>
              <a:rPr lang="ru-RU" sz="1200" b="1" dirty="0" smtClean="0"/>
              <a:t>Выгрузка </a:t>
            </a:r>
            <a:r>
              <a:rPr lang="ru-RU" sz="1200" b="1" dirty="0"/>
              <a:t>поступивших ИЛП и их отгрузка на четвертый уровень осуществляются в максимально короткие сроки</a:t>
            </a:r>
            <a:r>
              <a:rPr lang="ru-RU" sz="1200" b="1" dirty="0" smtClean="0"/>
              <a:t>.</a:t>
            </a:r>
          </a:p>
          <a:p>
            <a:r>
              <a:rPr lang="ru-RU" sz="1200" b="1" dirty="0"/>
              <a:t>Все виды ИЛП на четвертом уровне "</a:t>
            </a:r>
            <a:r>
              <a:rPr lang="ru-RU" sz="1200" b="1" dirty="0" err="1"/>
              <a:t>холодовой</a:t>
            </a:r>
            <a:r>
              <a:rPr lang="ru-RU" sz="1200" b="1" dirty="0"/>
              <a:t> цепи" хранятся в холодильниках при температуре от +2 °C до +8 °C. В морозильных отделениях холодильников или в морозильнике должен быть запас замороженных </a:t>
            </a:r>
            <a:r>
              <a:rPr lang="ru-RU" sz="1200" b="1" dirty="0" err="1"/>
              <a:t>хладоэлементов</a:t>
            </a:r>
            <a:r>
              <a:rPr lang="ru-RU" sz="1200" b="1" dirty="0"/>
              <a:t>. Длительность хранения ИЛП не должна превышать одного месяца*. В труднодоступных районах срок хранения может быть увеличен до трех месяцев. Не допускается совместное хранение вакцин в холодильнике с другими лекарственными средствами</a:t>
            </a:r>
            <a:r>
              <a:rPr lang="ru-RU" sz="1200" b="1" dirty="0" smtClean="0"/>
              <a:t>.</a:t>
            </a:r>
          </a:p>
          <a:p>
            <a:r>
              <a:rPr lang="ru-RU" sz="1200" b="1" dirty="0"/>
              <a:t>В случае если транспортирование ИЛП длится более 1 часа, в </a:t>
            </a:r>
            <a:r>
              <a:rPr lang="ru-RU" sz="1200" b="1" dirty="0" err="1"/>
              <a:t>термоконтейнер</a:t>
            </a:r>
            <a:r>
              <a:rPr lang="ru-RU" sz="1200" b="1" dirty="0"/>
              <a:t> (</a:t>
            </a:r>
            <a:r>
              <a:rPr lang="ru-RU" sz="1200" b="1" dirty="0" err="1"/>
              <a:t>термосумку</a:t>
            </a:r>
            <a:r>
              <a:rPr lang="ru-RU" sz="1200" b="1" dirty="0"/>
              <a:t>) необходимо закладывать </a:t>
            </a:r>
            <a:r>
              <a:rPr lang="ru-RU" sz="1200" b="1" dirty="0" err="1"/>
              <a:t>термоиндикатор</a:t>
            </a:r>
            <a:r>
              <a:rPr lang="ru-RU" sz="1200" b="1" dirty="0"/>
              <a:t> для контроля температурного режима транспортирования. Загрузка или выгрузка </a:t>
            </a:r>
            <a:r>
              <a:rPr lang="ru-RU" sz="1200" b="1" dirty="0" err="1"/>
              <a:t>термоконтейнеров</a:t>
            </a:r>
            <a:r>
              <a:rPr lang="ru-RU" sz="1200" b="1" dirty="0"/>
              <a:t> (холодильных сумок) осуществляется в срок до десяти минут.</a:t>
            </a:r>
            <a:endParaRPr lang="ru-RU" sz="1200" dirty="0"/>
          </a:p>
          <a:p>
            <a:r>
              <a:rPr lang="ru-RU" sz="1200" b="1" dirty="0"/>
              <a:t>Должностным лицом, ответственным за "</a:t>
            </a:r>
            <a:r>
              <a:rPr lang="ru-RU" sz="1200" b="1" dirty="0" err="1"/>
              <a:t>холодовую</a:t>
            </a:r>
            <a:r>
              <a:rPr lang="ru-RU" sz="1200" b="1" dirty="0"/>
              <a:t> цепь" на четвертом уровне, ведется учет поступления и расхода ИЛП, фиксируются показания термометров и </a:t>
            </a:r>
            <a:r>
              <a:rPr lang="ru-RU" sz="1200" b="1" dirty="0" err="1"/>
              <a:t>термоиндикаторов</a:t>
            </a:r>
            <a:r>
              <a:rPr lang="ru-RU" sz="1200" b="1" dirty="0"/>
              <a:t>, используемых для контроля температурного режима, с внесением записей в специальные журналы. </a:t>
            </a:r>
            <a:endParaRPr lang="ru-RU" sz="1200" dirty="0"/>
          </a:p>
          <a:p>
            <a:r>
              <a:rPr lang="ru-RU" sz="1200" b="1" dirty="0"/>
              <a:t>Полки холодильника маркируются с указанием вида размещаемых на них ИЛП. В прививочном кабинете растворители следует хранить в холодильнике вместе с вакцинами. Вакцина и туберкулин хранятся в отдельном холодильнике. В исключительных случаях (например, в труднодоступных районах) допускается хранение вакцины и туберкулина в холодильнике для ИЛП в отдельной герметично закрываемой емкости.</a:t>
            </a:r>
            <a:endParaRPr lang="ru-RU" sz="1200" dirty="0"/>
          </a:p>
          <a:p>
            <a:r>
              <a:rPr lang="ru-RU" sz="1200" b="1" dirty="0"/>
              <a:t>В морозильном отделении холодильника размещаются </a:t>
            </a:r>
            <a:r>
              <a:rPr lang="ru-RU" sz="1200" b="1" dirty="0" err="1" smtClean="0"/>
              <a:t>хладоэлементы</a:t>
            </a:r>
            <a:r>
              <a:rPr lang="ru-RU" sz="1200" b="1" dirty="0" smtClean="0"/>
              <a:t>, </a:t>
            </a:r>
            <a:r>
              <a:rPr lang="ru-RU" sz="1200" b="1" dirty="0"/>
              <a:t>которые могут служить дополнительными источниками холода в аварийных ситуациях</a:t>
            </a:r>
            <a:r>
              <a:rPr lang="ru-RU" sz="1200" b="1" dirty="0" smtClean="0"/>
              <a:t>.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Общие требования к организации транспортирования и хранения ИЛП на 3,4 уровнях «</a:t>
            </a:r>
            <a:r>
              <a:rPr lang="ru-RU" sz="3200" b="1" dirty="0" err="1"/>
              <a:t>холодовой</a:t>
            </a:r>
            <a:r>
              <a:rPr lang="ru-RU" sz="3200" b="1" dirty="0"/>
              <a:t> цепи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51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464496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/>
              <a:t>В каждой организации, осуществляющей деятельность по транспортированию, хранению и использованию ИЛП, должен быть разработан и утвержден руководителем организации план мероприятий по обеспечению "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цепи" в чрезвычайных ситуациях </a:t>
            </a:r>
            <a:endParaRPr lang="ru-RU" sz="2500" dirty="0"/>
          </a:p>
          <a:p>
            <a:r>
              <a:rPr lang="ru-RU" sz="2500" b="1" dirty="0"/>
              <a:t>В плане экстренных мероприятий должны быть четко определены:</a:t>
            </a:r>
            <a:endParaRPr lang="ru-RU" sz="2500" dirty="0"/>
          </a:p>
          <a:p>
            <a:pPr lvl="1"/>
            <a:r>
              <a:rPr lang="ru-RU" sz="2300" b="1" dirty="0" smtClean="0"/>
              <a:t>порядок </a:t>
            </a:r>
            <a:r>
              <a:rPr lang="ru-RU" sz="2300" b="1" dirty="0"/>
              <a:t>и средства оповещения ответственных лиц на случай чрезвычайной ситуации;</a:t>
            </a:r>
            <a:endParaRPr lang="ru-RU" sz="2300" dirty="0"/>
          </a:p>
          <a:p>
            <a:pPr lvl="1"/>
            <a:r>
              <a:rPr lang="ru-RU" sz="2300" b="1" dirty="0" smtClean="0"/>
              <a:t>порядок </a:t>
            </a:r>
            <a:r>
              <a:rPr lang="ru-RU" sz="2300" b="1" dirty="0"/>
              <a:t>действий по обеспечению условий хранения и транспортирования ИЛП и должностные лица, ответственные за эти действия;</a:t>
            </a:r>
            <a:endParaRPr lang="ru-RU" sz="2300" dirty="0"/>
          </a:p>
          <a:p>
            <a:pPr lvl="1"/>
            <a:r>
              <a:rPr lang="ru-RU" sz="2300" b="1" dirty="0" smtClean="0"/>
              <a:t>места </a:t>
            </a:r>
            <a:r>
              <a:rPr lang="ru-RU" sz="2300" b="1" dirty="0"/>
              <a:t>размещения и порядок использования резервного оборудования для "</a:t>
            </a:r>
            <a:r>
              <a:rPr lang="ru-RU" sz="2300" b="1" dirty="0" err="1"/>
              <a:t>холодовой</a:t>
            </a:r>
            <a:r>
              <a:rPr lang="ru-RU" sz="2300" b="1" dirty="0"/>
              <a:t> цепи", в том числе оборудования для контроля температурного режима и автономных источников освещения;</a:t>
            </a:r>
            <a:endParaRPr lang="ru-RU" sz="2300" dirty="0"/>
          </a:p>
          <a:p>
            <a:pPr lvl="1"/>
            <a:r>
              <a:rPr lang="ru-RU" sz="2300" b="1" dirty="0" smtClean="0"/>
              <a:t>порядок </a:t>
            </a:r>
            <a:r>
              <a:rPr lang="ru-RU" sz="2300" b="1" dirty="0"/>
              <a:t>включения и использования системы автономного электропитания;</a:t>
            </a:r>
            <a:endParaRPr lang="ru-RU" sz="2300" dirty="0"/>
          </a:p>
          <a:p>
            <a:pPr lvl="1"/>
            <a:r>
              <a:rPr lang="ru-RU" sz="2300" b="1" dirty="0" smtClean="0"/>
              <a:t>транспорт </a:t>
            </a:r>
            <a:r>
              <a:rPr lang="ru-RU" sz="2300" b="1" dirty="0"/>
              <a:t>для перевозки ИЛП с указанием контактных телефонов водителей.</a:t>
            </a:r>
            <a:endParaRPr lang="ru-RU" sz="2300" dirty="0"/>
          </a:p>
          <a:p>
            <a:r>
              <a:rPr lang="ru-RU" sz="2500" b="1" dirty="0"/>
              <a:t>Для выполнения плана экстренных мероприятий в чрезвычайных ситуациях на втором, третьем и четвертом уровнях "</a:t>
            </a:r>
            <a:r>
              <a:rPr lang="ru-RU" sz="2500" b="1" dirty="0" err="1"/>
              <a:t>холодовой</a:t>
            </a:r>
            <a:r>
              <a:rPr lang="ru-RU" sz="2500" b="1" dirty="0"/>
              <a:t> цепи" должен быть запас </a:t>
            </a:r>
            <a:r>
              <a:rPr lang="ru-RU" sz="2500" b="1" dirty="0" err="1"/>
              <a:t>термоконтейнеров</a:t>
            </a:r>
            <a:r>
              <a:rPr lang="ru-RU" sz="2500" b="1" dirty="0"/>
              <a:t>, </a:t>
            </a:r>
            <a:r>
              <a:rPr lang="ru-RU" sz="2500" b="1" dirty="0" err="1"/>
              <a:t>термоиндикаторов</a:t>
            </a:r>
            <a:r>
              <a:rPr lang="ru-RU" sz="2500" b="1" dirty="0"/>
              <a:t> (</a:t>
            </a:r>
            <a:r>
              <a:rPr lang="ru-RU" sz="2500" b="1" dirty="0" err="1"/>
              <a:t>терморегистраторов</a:t>
            </a:r>
            <a:r>
              <a:rPr lang="ru-RU" sz="2500" b="1" dirty="0"/>
              <a:t>) и замороженных </a:t>
            </a:r>
            <a:r>
              <a:rPr lang="ru-RU" sz="2500" b="1" dirty="0" err="1"/>
              <a:t>хладоэлементов</a:t>
            </a:r>
            <a:r>
              <a:rPr lang="ru-RU" sz="2500" b="1" dirty="0"/>
              <a:t>.</a:t>
            </a:r>
          </a:p>
          <a:p>
            <a:r>
              <a:rPr lang="ru-RU" sz="2500" b="1" dirty="0"/>
              <a:t>Для временного размещения ИЛП в чрезвычайных ситуациях может использоваться холодильное оборудование других организаций по согласованию с руководством этих организаций.</a:t>
            </a:r>
          </a:p>
          <a:p>
            <a:r>
              <a:rPr lang="ru-RU" sz="2500" b="1" dirty="0"/>
              <a:t>При подозрении на замораживание вакцины, содержащей в качестве адъюванта соединение алюминия, необходимо провести тест встряхивания ("шейк-тест").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Общие требования к организации экстренных </a:t>
            </a:r>
            <a:r>
              <a:rPr lang="ru-RU" sz="2800" b="1" dirty="0" smtClean="0"/>
              <a:t>мероприятий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по </a:t>
            </a:r>
            <a:r>
              <a:rPr lang="ru-RU" sz="2800" b="1" dirty="0"/>
              <a:t>обеспечению "</a:t>
            </a:r>
            <a:r>
              <a:rPr lang="ru-RU" sz="2800" b="1" dirty="0" err="1"/>
              <a:t>холодовой</a:t>
            </a:r>
            <a:r>
              <a:rPr lang="ru-RU" sz="2800" b="1" dirty="0"/>
              <a:t> цепи" </a:t>
            </a:r>
            <a:r>
              <a:rPr lang="ru-RU" sz="2800" b="1" dirty="0" smtClean="0"/>
              <a:t>в чрезвычайных ситуациях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151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96044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схему размещения холодильных (морозильных) камер и холодильного оборудования на территории предприятия (учреждения), задействованных для размещения иммунобиологических лекарственных препаратов в повседневном режиме;</a:t>
            </a:r>
            <a:endParaRPr lang="ru-RU" dirty="0"/>
          </a:p>
          <a:p>
            <a:r>
              <a:rPr lang="ru-RU" b="1" dirty="0"/>
              <a:t>схему размещения резервных холодильных (морозильных) камер, холодильного оборудования и </a:t>
            </a:r>
            <a:r>
              <a:rPr lang="ru-RU" b="1" dirty="0" err="1"/>
              <a:t>термоконтейнеров</a:t>
            </a:r>
            <a:r>
              <a:rPr lang="ru-RU" b="1" dirty="0"/>
              <a:t>, используемых только в чрезвычайных ситуациях с расчетом их оптимальной потребности;</a:t>
            </a:r>
            <a:endParaRPr lang="ru-RU" dirty="0"/>
          </a:p>
          <a:p>
            <a:r>
              <a:rPr lang="ru-RU" b="1" dirty="0"/>
              <a:t>схему переключения холодильного оборудования на резервные и автономные источники питания;</a:t>
            </a:r>
            <a:endParaRPr lang="ru-RU" dirty="0"/>
          </a:p>
          <a:p>
            <a:r>
              <a:rPr lang="ru-RU" b="1" dirty="0"/>
              <a:t>расчет потребности холодильного (морозильного) оборудования и </a:t>
            </a:r>
            <a:r>
              <a:rPr lang="ru-RU" b="1" dirty="0" err="1"/>
              <a:t>термоконтейнеров</a:t>
            </a:r>
            <a:r>
              <a:rPr lang="ru-RU" b="1" dirty="0"/>
              <a:t> для обеспечения сохранности иммунобиологических лекарственных препаратов;</a:t>
            </a:r>
            <a:endParaRPr lang="ru-RU" dirty="0"/>
          </a:p>
          <a:p>
            <a:r>
              <a:rPr lang="ru-RU" b="1" dirty="0"/>
              <a:t>состав аварийно-восстановительных групп (ответственные лица);</a:t>
            </a:r>
            <a:endParaRPr lang="ru-RU" dirty="0"/>
          </a:p>
          <a:p>
            <a:r>
              <a:rPr lang="ru-RU" b="1" dirty="0"/>
              <a:t>должностные обязанности лиц по восстановлению работоспособности холодильного оборудования и энергоснабжения;</a:t>
            </a:r>
            <a:endParaRPr lang="ru-RU" dirty="0"/>
          </a:p>
          <a:p>
            <a:r>
              <a:rPr lang="ru-RU" b="1" dirty="0"/>
              <a:t>должностные обязанности лиц по обеспечению сохранности иммунобиологических лекарственных препаратов в чрезвычайных ситуациях;</a:t>
            </a:r>
            <a:endParaRPr lang="ru-RU" dirty="0"/>
          </a:p>
          <a:p>
            <a:r>
              <a:rPr lang="ru-RU" b="1" dirty="0"/>
              <a:t>порядок обеспечения сохранности иммунобиологических лекарственных препаратов во время их транспортирования по прямым и кольцевым маршрутам.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План экстренных мероприятий должен включать в себя следующие </a:t>
            </a:r>
            <a:r>
              <a:rPr lang="ru-RU" sz="3200" b="1" dirty="0" smtClean="0"/>
              <a:t>документы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31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Федеральный </a:t>
            </a:r>
            <a:r>
              <a:rPr lang="ru-RU" sz="1600" b="1" dirty="0"/>
              <a:t>закон от 39.03.99 № 52-ФЗ «О санитарно-эпидемиологическом благополучии населения»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Федеральный </a:t>
            </a:r>
            <a:r>
              <a:rPr lang="ru-RU" sz="1600" b="1" dirty="0"/>
              <a:t>закон от 17.09.98 № 157-ФЗ «Об иммунопрофилактике инфекционных болезней»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СП </a:t>
            </a:r>
            <a:r>
              <a:rPr lang="ru-RU" sz="1600" b="1" dirty="0"/>
              <a:t>3.3.2.3332-16 «Условия транспортирования и хранения иммунобиологических лекарственных препаратов»</a:t>
            </a:r>
          </a:p>
          <a:p>
            <a:r>
              <a:rPr lang="ru-RU" sz="1600" b="1" dirty="0" smtClean="0"/>
              <a:t>СП </a:t>
            </a:r>
            <a:r>
              <a:rPr lang="ru-RU" sz="1600" b="1" dirty="0"/>
              <a:t>3.3.2376-08 «Организация иммунопрофилактики инфекционных болезней»</a:t>
            </a:r>
          </a:p>
          <a:p>
            <a:r>
              <a:rPr lang="ru-RU" sz="1600" b="1" dirty="0" smtClean="0"/>
              <a:t>СП </a:t>
            </a:r>
            <a:r>
              <a:rPr lang="ru-RU" sz="1600" b="1" dirty="0"/>
              <a:t>3.3.2342 «Обеспечение безопасности иммунизации»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МУ </a:t>
            </a:r>
            <a:r>
              <a:rPr lang="ru-RU" sz="1600" b="1" dirty="0"/>
              <a:t>3.3.1891-04 «Организация работы прививочного кабинета детской поликлиники, кабинета иммунопрофилактики и прививочных бригад»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МУ </a:t>
            </a:r>
            <a:r>
              <a:rPr lang="ru-RU" sz="1600" b="1" dirty="0"/>
              <a:t>3.3.2400-08 «Контроль за работой лечебно-профилактических организаций по вопросам иммунопрофилактики инфекционных болезней»</a:t>
            </a:r>
          </a:p>
          <a:p>
            <a:r>
              <a:rPr lang="ru-RU" sz="1600" b="1" dirty="0"/>
              <a:t> </a:t>
            </a:r>
            <a:r>
              <a:rPr lang="ru-RU" sz="1600" b="1" dirty="0" smtClean="0"/>
              <a:t>МУ </a:t>
            </a:r>
            <a:r>
              <a:rPr lang="ru-RU" sz="1600" b="1" dirty="0"/>
              <a:t>3.3.2.2437-09 «Применение </a:t>
            </a:r>
            <a:r>
              <a:rPr lang="ru-RU" sz="1600" b="1" dirty="0" err="1"/>
              <a:t>термоиндикаторов</a:t>
            </a:r>
            <a:r>
              <a:rPr lang="ru-RU" sz="1600" b="1" dirty="0"/>
              <a:t> режима хранения и транспортирования медицинских иммунобиологических препаратов в системе «</a:t>
            </a:r>
            <a:r>
              <a:rPr lang="ru-RU" sz="1600" b="1" dirty="0" err="1"/>
              <a:t>холодовой</a:t>
            </a:r>
            <a:r>
              <a:rPr lang="ru-RU" sz="1600" b="1" dirty="0"/>
              <a:t> цепи»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Нормативные </a:t>
            </a:r>
            <a:r>
              <a:rPr lang="ru-RU" sz="3600" b="1" dirty="0" smtClean="0"/>
              <a:t>документы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246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443374"/>
              </p:ext>
            </p:extLst>
          </p:nvPr>
        </p:nvGraphicFramePr>
        <p:xfrm>
          <a:off x="323528" y="2053399"/>
          <a:ext cx="8496945" cy="4615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363"/>
                <a:gridCol w="1183370"/>
                <a:gridCol w="2519891"/>
                <a:gridCol w="1008112"/>
                <a:gridCol w="1872209"/>
              </a:tblGrid>
              <a:tr h="552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подразделения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Адрес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холодильного оборудования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Марка, объем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Срок </a:t>
                      </a:r>
                      <a:endParaRPr lang="ru-RU" sz="9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эксплуатации по </a:t>
                      </a:r>
                      <a:r>
                        <a:rPr lang="ru-RU" sz="1000" b="1" dirty="0" smtClean="0">
                          <a:effectLst/>
                        </a:rPr>
                        <a:t>паспорту</a:t>
                      </a: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Аптека (склад)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Бытовой холодильник № 1 "Орск"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80 куб дм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До 2020 года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Бытовой холодильник № 2 "Норд"….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куб дм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До 2025 года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Термоиндикатор</a:t>
                      </a:r>
                      <a:r>
                        <a:rPr lang="ru-RU" sz="900" b="1" dirty="0">
                          <a:effectLst/>
                        </a:rPr>
                        <a:t> (</a:t>
                      </a:r>
                      <a:r>
                        <a:rPr lang="ru-RU" sz="900" b="1" dirty="0" err="1">
                          <a:effectLst/>
                        </a:rPr>
                        <a:t>терморегистратор</a:t>
                      </a:r>
                      <a:r>
                        <a:rPr lang="ru-RU" sz="900" b="1" dirty="0">
                          <a:effectLst/>
                        </a:rPr>
                        <a:t>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Термоконтейнер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Термоконтейнер</a:t>
                      </a:r>
                      <a:r>
                        <a:rPr lang="ru-RU" sz="1000" b="1" dirty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Хладоэлементы</a:t>
                      </a:r>
                      <a:r>
                        <a:rPr lang="ru-RU" sz="1000" b="1" dirty="0">
                          <a:effectLst/>
                        </a:rPr>
                        <a:t> (количество)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Взрослая поликлиника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Холодильник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Термоконтейнер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Детская поликлиника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Холодильник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Термоконтейнер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Участковая больница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Холодильник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Термоконтейнер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…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ФАП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Холодильник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Термоконтейнер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8406" marR="5840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Схема размещения </a:t>
            </a:r>
            <a:r>
              <a:rPr lang="ru-RU" sz="2400" b="1" dirty="0" smtClean="0"/>
              <a:t>холодильного </a:t>
            </a:r>
            <a:r>
              <a:rPr lang="ru-RU" sz="2400" b="1" dirty="0"/>
              <a:t>оборудования на территории предприятия (учреждения), задействованных для размещения ИЛП в повседневном </a:t>
            </a:r>
            <a:r>
              <a:rPr lang="ru-RU" sz="2400" b="1" dirty="0" smtClean="0"/>
              <a:t>режиме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12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965535"/>
              </p:ext>
            </p:extLst>
          </p:nvPr>
        </p:nvGraphicFramePr>
        <p:xfrm>
          <a:off x="251519" y="2204866"/>
          <a:ext cx="8640962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846"/>
                <a:gridCol w="942987"/>
                <a:gridCol w="714048"/>
                <a:gridCol w="850649"/>
                <a:gridCol w="720998"/>
                <a:gridCol w="815431"/>
                <a:gridCol w="816310"/>
                <a:gridCol w="742100"/>
                <a:gridCol w="758581"/>
                <a:gridCol w="684012"/>
              </a:tblGrid>
              <a:tr h="29283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подразделения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Адрес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Холодильное оборудование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8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Холодильники (морозильники)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Термоиндикатор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термо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- регистратор)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Термоконтейнер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марка, объем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Хладоэлементы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фактич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фактич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фактич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норма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фактич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"холодовой цепи":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"холодовой цепи":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558" marR="5355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Расчет потребности холодильного (морозильного) оборудования и </a:t>
            </a:r>
            <a:r>
              <a:rPr lang="ru-RU" sz="2800" b="1" dirty="0" err="1"/>
              <a:t>термоконтейнеров</a:t>
            </a:r>
            <a:r>
              <a:rPr lang="ru-RU" sz="2800" b="1" dirty="0"/>
              <a:t> для обеспечения сохранности иммунобиологических лекарственных </a:t>
            </a:r>
            <a:r>
              <a:rPr lang="ru-RU" sz="2800" b="1" dirty="0" smtClean="0"/>
              <a:t>препаратов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76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661880"/>
              </p:ext>
            </p:extLst>
          </p:nvPr>
        </p:nvGraphicFramePr>
        <p:xfrm>
          <a:off x="323528" y="2132858"/>
          <a:ext cx="8568951" cy="3096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448"/>
                <a:gridCol w="693192"/>
                <a:gridCol w="2100850"/>
                <a:gridCol w="1202497"/>
                <a:gridCol w="613669"/>
                <a:gridCol w="1152128"/>
                <a:gridCol w="1512167"/>
              </a:tblGrid>
              <a:tr h="541605"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Откуда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Куда</a:t>
                      </a:r>
                      <a:endParaRPr lang="ru-RU" sz="14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5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подразделения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Адрес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Ф.И.О. ответственного лица за доставку ИЛП по подразделению, контактный  телефон,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автотранспорта,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 машины, Ф.И.О. водителя, контактный телефон 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подразделения, организации 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Адрес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холодильного оборудования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Ф.И.О. ответственного лица за прием ИЛП по подразделению, контактный  телефон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1847" marR="51847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Схема размещения </a:t>
            </a:r>
            <a:r>
              <a:rPr lang="ru-RU" sz="2000" b="1" dirty="0" smtClean="0"/>
              <a:t>резервного </a:t>
            </a:r>
            <a:r>
              <a:rPr lang="ru-RU" sz="2000" b="1" dirty="0"/>
              <a:t>холодильного оборудования и </a:t>
            </a:r>
            <a:r>
              <a:rPr lang="ru-RU" sz="2000" b="1" dirty="0" err="1"/>
              <a:t>термоконтейнеров</a:t>
            </a:r>
            <a:r>
              <a:rPr lang="ru-RU" sz="2000" b="1" dirty="0"/>
              <a:t>, используемых только в чрезвычайных ситуациях с расчетом их оптимальной потребности (по подразделению</a:t>
            </a:r>
            <a:br>
              <a:rPr lang="ru-RU" sz="2000" b="1" dirty="0"/>
            </a:br>
            <a:r>
              <a:rPr lang="ru-RU" sz="2000" b="1" dirty="0"/>
              <a:t>и в целом  по медицинской </a:t>
            </a:r>
            <a:r>
              <a:rPr lang="ru-RU" sz="2000" b="1" dirty="0" smtClean="0"/>
              <a:t>организации)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642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005128"/>
              </p:ext>
            </p:extLst>
          </p:nvPr>
        </p:nvGraphicFramePr>
        <p:xfrm>
          <a:off x="251519" y="1721021"/>
          <a:ext cx="8568952" cy="5097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790"/>
                <a:gridCol w="5635438"/>
                <a:gridCol w="1312362"/>
                <a:gridCol w="540384"/>
                <a:gridCol w="771978"/>
              </a:tblGrid>
              <a:tr h="1825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мероприятий и алгоритм действий персонала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Ответственные лица за выполнение мероприятий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должность</a:t>
                      </a:r>
                      <a:endParaRPr lang="ru-R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Ф.И.О.</a:t>
                      </a:r>
                      <a:endParaRPr lang="ru-R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контактный телефон</a:t>
                      </a:r>
                      <a:endParaRPr lang="ru-RU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1.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 отключении работы холодильного оборудования или неисправности электросети: зарегистрировать факт и время отключения холодильного оборудования в журнале регистрации температур, выяснить температуру внутри  холодильника в момент отключения работы холодильника и проинформировать об этом руководство по </a:t>
                      </a:r>
                      <a:r>
                        <a:rPr lang="ru-RU" sz="1000" dirty="0" err="1">
                          <a:effectLst/>
                        </a:rPr>
                        <a:t>телефону________________или</a:t>
                      </a:r>
                      <a:r>
                        <a:rPr lang="ru-RU" sz="1000" dirty="0">
                          <a:effectLst/>
                        </a:rPr>
                        <a:t> заместителя главного врача по АХЧ_________________ по телефону: рабочему___________, сотовому________________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Заведующая аптекой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ФАПа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Старшая медсестра поликлиники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Переходим на электроснабжение от автономного источника (при его наличии)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Инженер-энергетик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2. При кратковременном (менее 2-х часов) прекращении работы холодильного оборудования: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08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2.1.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Замороженные </a:t>
                      </a:r>
                      <a:r>
                        <a:rPr lang="ru-RU" sz="1000" dirty="0" err="1">
                          <a:effectLst/>
                        </a:rPr>
                        <a:t>хладоэлементы</a:t>
                      </a:r>
                      <a:r>
                        <a:rPr lang="ru-RU" sz="1000" dirty="0">
                          <a:effectLst/>
                        </a:rPr>
                        <a:t> положить в холодильник до устранения неисправности или возобновления подачи электроэнергии. Контролировать температурный режим при помощи температурных </a:t>
                      </a:r>
                      <a:r>
                        <a:rPr lang="ru-RU" sz="1000" dirty="0" err="1">
                          <a:effectLst/>
                        </a:rPr>
                        <a:t>термоиндикаторов</a:t>
                      </a:r>
                      <a:r>
                        <a:rPr lang="ru-RU" sz="1000" dirty="0">
                          <a:effectLst/>
                        </a:rPr>
                        <a:t> или </a:t>
                      </a:r>
                      <a:r>
                        <a:rPr lang="ru-RU" sz="1000" dirty="0" err="1">
                          <a:effectLst/>
                        </a:rPr>
                        <a:t>терморегистраторов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Заведующая аптекой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ФАПа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Старшая медсестра поликлиники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2.2.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случае необходимости освободить холодильник от содержимого для проведения ремонтных работ необходимо обеспечить транспортировку ИЛП в </a:t>
                      </a:r>
                      <a:r>
                        <a:rPr lang="ru-RU" sz="1000" dirty="0" err="1">
                          <a:effectLst/>
                        </a:rPr>
                        <a:t>термоконтейнерах</a:t>
                      </a:r>
                      <a:r>
                        <a:rPr lang="ru-RU" sz="1000" dirty="0">
                          <a:effectLst/>
                        </a:rPr>
                        <a:t> с </a:t>
                      </a:r>
                      <a:r>
                        <a:rPr lang="ru-RU" sz="1000" dirty="0" err="1">
                          <a:effectLst/>
                        </a:rPr>
                        <a:t>хладоэлементами</a:t>
                      </a:r>
                      <a:r>
                        <a:rPr lang="ru-RU" sz="1000" dirty="0">
                          <a:effectLst/>
                        </a:rPr>
                        <a:t> в холодильники других подразделений согласно схемы размещения резервного холодильного оборудования и транспортирования. Контролировать температурный режим при помощи температурных </a:t>
                      </a:r>
                      <a:r>
                        <a:rPr lang="ru-RU" sz="1000" dirty="0" err="1">
                          <a:effectLst/>
                        </a:rPr>
                        <a:t>термоиндикаторов</a:t>
                      </a:r>
                      <a:r>
                        <a:rPr lang="ru-RU" sz="1000" dirty="0">
                          <a:effectLst/>
                        </a:rPr>
                        <a:t> или </a:t>
                      </a:r>
                      <a:r>
                        <a:rPr lang="ru-RU" sz="1000" dirty="0" err="1">
                          <a:effectLst/>
                        </a:rPr>
                        <a:t>терморегистраторов</a:t>
                      </a:r>
                      <a:r>
                        <a:rPr lang="ru-RU" sz="1000" dirty="0">
                          <a:effectLst/>
                        </a:rPr>
                        <a:t>, зарегистрировать в журнале регистрации температур.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Заведующая аптекой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ФАПа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Старшая медсестра поликлиники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3. При прекращении работы холодильного оборудования сроком более 2 часов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08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3.1.</a:t>
                      </a:r>
                      <a:endParaRPr lang="ru-RU" sz="105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ИЛП из холодильника загружают в </a:t>
                      </a:r>
                      <a:r>
                        <a:rPr lang="ru-RU" sz="1000" dirty="0" err="1">
                          <a:effectLst/>
                        </a:rPr>
                        <a:t>термоконтейнер</a:t>
                      </a:r>
                      <a:r>
                        <a:rPr lang="ru-RU" sz="1000" dirty="0">
                          <a:effectLst/>
                        </a:rPr>
                        <a:t> с </a:t>
                      </a:r>
                      <a:r>
                        <a:rPr lang="ru-RU" sz="1000" dirty="0" err="1">
                          <a:effectLst/>
                        </a:rPr>
                        <a:t>термоиндикатором</a:t>
                      </a:r>
                      <a:r>
                        <a:rPr lang="ru-RU" sz="1000" dirty="0">
                          <a:effectLst/>
                        </a:rPr>
                        <a:t> предварительно охлажденный до температуры от + 2 до + 8 градусов.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Перед загрузкой замороженные </a:t>
                      </a:r>
                      <a:r>
                        <a:rPr lang="ru-RU" sz="1000" dirty="0" err="1">
                          <a:effectLst/>
                        </a:rPr>
                        <a:t>хладоэлементы</a:t>
                      </a:r>
                      <a:r>
                        <a:rPr lang="ru-RU" sz="1000" dirty="0">
                          <a:effectLst/>
                        </a:rPr>
                        <a:t> выдерживаются при комнатной температуре для оттаивания инея и кондиционирования (частичного размораживания), насухо вытираются и укладываются в </a:t>
                      </a:r>
                      <a:r>
                        <a:rPr lang="ru-RU" sz="1000" dirty="0" err="1">
                          <a:effectLst/>
                        </a:rPr>
                        <a:t>термоконтейнер</a:t>
                      </a:r>
                      <a:r>
                        <a:rPr lang="ru-RU" sz="1000" dirty="0">
                          <a:effectLst/>
                        </a:rPr>
                        <a:t> (согласно требований паспорта к </a:t>
                      </a:r>
                      <a:r>
                        <a:rPr lang="ru-RU" sz="1000" dirty="0" err="1">
                          <a:effectLst/>
                        </a:rPr>
                        <a:t>термоконтейнеру</a:t>
                      </a:r>
                      <a:r>
                        <a:rPr lang="ru-RU" sz="1000" dirty="0">
                          <a:effectLst/>
                        </a:rPr>
                        <a:t>), далее транспортируются в холодильники других подразделений согласно схемы размещения резервного холодильного оборудования и транспортирования.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Заведующая аптекой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ФАПа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Старшая медсестра поликлиники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3868" marR="33868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План экстренных мероприятий по поддержанию "</a:t>
            </a:r>
            <a:r>
              <a:rPr lang="ru-RU" sz="2000" b="1" dirty="0" err="1"/>
              <a:t>холодовой</a:t>
            </a:r>
            <a:r>
              <a:rPr lang="ru-RU" sz="2000" b="1" dirty="0"/>
              <a:t> цепи" в чрезвычайных ситуациях (возникновение пожара, стихийных бедствий, полное или локальное отключении энергоснабжения, неисправность холодильного оборудования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2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824536"/>
          </a:xfrm>
        </p:spPr>
        <p:txBody>
          <a:bodyPr>
            <a:noAutofit/>
          </a:bodyPr>
          <a:lstStyle/>
          <a:p>
            <a:r>
              <a:rPr lang="ru-RU" sz="1600" b="1" dirty="0"/>
              <a:t>Для предотвращения образования больших запасов вакцин и  перегрузке оборудования "</a:t>
            </a:r>
            <a:r>
              <a:rPr lang="ru-RU" sz="1600" b="1" dirty="0" err="1"/>
              <a:t>холодовой</a:t>
            </a:r>
            <a:r>
              <a:rPr lang="ru-RU" sz="1600" b="1" dirty="0"/>
              <a:t> цепи" необходимо провести расчет объемов холодильного оборудования для хранения ИЛП.</a:t>
            </a:r>
          </a:p>
          <a:p>
            <a:r>
              <a:rPr lang="ru-RU" sz="1600" b="1" dirty="0"/>
              <a:t>Для расчета необходимо выяснить:</a:t>
            </a:r>
          </a:p>
          <a:p>
            <a:pPr lvl="1"/>
            <a:r>
              <a:rPr lang="ru-RU" sz="1400" b="1" dirty="0" smtClean="0"/>
              <a:t>общую </a:t>
            </a:r>
            <a:r>
              <a:rPr lang="ru-RU" sz="1400" b="1" dirty="0"/>
              <a:t>потребность в вакцине и хранения максимального запаса ИЛП в один период поставки. Максимальный запас вакцины представляет собой сумму общей потребности (расчет потребности проводит врач кабинета </a:t>
            </a:r>
            <a:r>
              <a:rPr lang="ru-RU" sz="1400" b="1" dirty="0" smtClean="0"/>
              <a:t>иммунопрофилактики п</a:t>
            </a:r>
            <a:r>
              <a:rPr lang="ru-RU" sz="1400" b="1" dirty="0"/>
              <a:t>. 4.2.2 МУ 3.3.1891-04) в ИЛП плюс резервный или минимальный запас (20-25%), расходуемый в течение одного периода поставки. При расчете следует учитывать имеющийся на хранении остаток вакцин, который следует вычитывать из общей потребности в вакцинах. </a:t>
            </a:r>
          </a:p>
          <a:p>
            <a:pPr lvl="1"/>
            <a:r>
              <a:rPr lang="ru-RU" sz="1400" b="1" dirty="0" smtClean="0"/>
              <a:t>объем </a:t>
            </a:r>
            <a:r>
              <a:rPr lang="ru-RU" sz="1400" b="1" dirty="0"/>
              <a:t>загрузки холодильных камер и </a:t>
            </a:r>
            <a:r>
              <a:rPr lang="ru-RU" sz="1400" b="1" dirty="0" err="1"/>
              <a:t>термоконтейнеров</a:t>
            </a:r>
            <a:r>
              <a:rPr lang="ru-RU" sz="1400" b="1" dirty="0"/>
              <a:t>, указанных в эксплуатационной документации к оборудованию (полезный и внутренний объем холодильных камер, полезный объем загрузочной части </a:t>
            </a:r>
            <a:r>
              <a:rPr lang="ru-RU" sz="1400" b="1" dirty="0" err="1"/>
              <a:t>термоконтейнера</a:t>
            </a:r>
            <a:r>
              <a:rPr lang="ru-RU" sz="1400" b="1" dirty="0"/>
              <a:t>)</a:t>
            </a:r>
          </a:p>
          <a:p>
            <a:pPr lvl="1"/>
            <a:r>
              <a:rPr lang="ru-RU" sz="1400" b="1" dirty="0" smtClean="0"/>
              <a:t>количество </a:t>
            </a:r>
            <a:r>
              <a:rPr lang="ru-RU" sz="1400" b="1" dirty="0"/>
              <a:t>доз ИЛП в одной упаковке;</a:t>
            </a:r>
          </a:p>
          <a:p>
            <a:pPr lvl="1"/>
            <a:r>
              <a:rPr lang="ru-RU" sz="1400" b="1" dirty="0" smtClean="0"/>
              <a:t>объем </a:t>
            </a:r>
            <a:r>
              <a:rPr lang="ru-RU" sz="1400" b="1" dirty="0"/>
              <a:t>одной упаковки в 1 куб. см;</a:t>
            </a:r>
          </a:p>
          <a:p>
            <a:pPr lvl="1"/>
            <a:r>
              <a:rPr lang="ru-RU" sz="1400" b="1" dirty="0" smtClean="0"/>
              <a:t>количество </a:t>
            </a:r>
            <a:r>
              <a:rPr lang="ru-RU" sz="1400" b="1" dirty="0"/>
              <a:t>упаковок с ИЛП;</a:t>
            </a:r>
          </a:p>
          <a:p>
            <a:endParaRPr lang="ru-RU" sz="1600" b="1" dirty="0"/>
          </a:p>
          <a:p>
            <a:r>
              <a:rPr lang="ru-RU" sz="1600" b="1" dirty="0"/>
              <a:t>Пересчет объемов: 1000 куб. см = 1 куб. </a:t>
            </a:r>
            <a:r>
              <a:rPr lang="ru-RU" sz="1600" b="1" dirty="0" err="1"/>
              <a:t>дм</a:t>
            </a:r>
            <a:r>
              <a:rPr lang="ru-RU" sz="1600" b="1" dirty="0"/>
              <a:t> = 1 литр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Расчет </a:t>
            </a:r>
            <a:r>
              <a:rPr lang="ru-RU" sz="3600" b="1" dirty="0"/>
              <a:t>объемов холодильного оборудования для хранения </a:t>
            </a:r>
            <a:r>
              <a:rPr lang="ru-RU" sz="3600" b="1" dirty="0" smtClean="0"/>
              <a:t>ИЛП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80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4536504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u="sng" dirty="0"/>
              <a:t>Для расчета количества холодильного оборудования для хранения максимального запаса в один период доставки</a:t>
            </a:r>
            <a:r>
              <a:rPr lang="ru-RU" sz="3400" b="1" dirty="0"/>
              <a:t>:</a:t>
            </a:r>
            <a:endParaRPr lang="ru-RU" sz="3400" dirty="0"/>
          </a:p>
          <a:p>
            <a:pPr marL="0" indent="0">
              <a:buNone/>
            </a:pPr>
            <a:r>
              <a:rPr lang="ru-RU" sz="3400" b="1" dirty="0"/>
              <a:t>(количество упаковок  Х  объем одной упаковки) Х 1,3 (поправочный коэффициент) = необходимый объем холодильного оборудования для хранения ИЛП с учетом загрузки в 2/3. Далее сравниваем полезный объем имеющихся холодильников и расчетный необходимый объем холодильного оборудования для хранения ИЛП.</a:t>
            </a:r>
            <a:endParaRPr lang="ru-RU" sz="3400" dirty="0"/>
          </a:p>
          <a:p>
            <a:pPr marL="0" indent="0">
              <a:buNone/>
            </a:pPr>
            <a:endParaRPr lang="ru-RU" sz="3400" dirty="0"/>
          </a:p>
          <a:p>
            <a:r>
              <a:rPr lang="ru-RU" sz="3400" b="1" u="sng" dirty="0"/>
              <a:t>Для расчета количества </a:t>
            </a:r>
            <a:r>
              <a:rPr lang="ru-RU" sz="3400" b="1" u="sng" dirty="0" err="1"/>
              <a:t>термоконтейров</a:t>
            </a:r>
            <a:r>
              <a:rPr lang="ru-RU" sz="3400" b="1" u="sng" dirty="0"/>
              <a:t> оборудования для транспортировки и  временного хранения:</a:t>
            </a:r>
            <a:endParaRPr lang="ru-RU" sz="3400" u="sng" dirty="0"/>
          </a:p>
          <a:p>
            <a:pPr marL="0" indent="0">
              <a:buNone/>
            </a:pPr>
            <a:r>
              <a:rPr lang="ru-RU" sz="3400" b="1" dirty="0" smtClean="0"/>
              <a:t>(</a:t>
            </a:r>
            <a:r>
              <a:rPr lang="ru-RU" sz="3400" b="1" dirty="0"/>
              <a:t>количество упаковок  Х  объем одной упаковки) Х 1,1(поправочный коэффициент). Далее сравниваем полезный объем имеющихся </a:t>
            </a:r>
            <a:r>
              <a:rPr lang="ru-RU" sz="3400" b="1" dirty="0" err="1"/>
              <a:t>термоконтейнеров</a:t>
            </a:r>
            <a:r>
              <a:rPr lang="ru-RU" sz="3400" b="1" dirty="0"/>
              <a:t> и расчетный необходимый объем </a:t>
            </a:r>
            <a:r>
              <a:rPr lang="ru-RU" sz="3400" b="1" dirty="0" err="1"/>
              <a:t>термоконтейнеров</a:t>
            </a:r>
            <a:r>
              <a:rPr lang="ru-RU" sz="3400" b="1" dirty="0"/>
              <a:t> для </a:t>
            </a:r>
            <a:r>
              <a:rPr lang="ru-RU" sz="3400" b="1" dirty="0" err="1"/>
              <a:t>транспортивки</a:t>
            </a:r>
            <a:r>
              <a:rPr lang="ru-RU" sz="3400" b="1" dirty="0"/>
              <a:t> и временного хранения ИЛП.</a:t>
            </a:r>
            <a:endParaRPr lang="ru-RU" sz="3400" dirty="0"/>
          </a:p>
          <a:p>
            <a:endParaRPr lang="en-US" sz="34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Расчет потребности в холодильном оборудовании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497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Резервный запас </a:t>
            </a:r>
            <a:r>
              <a:rPr lang="ru-RU" b="1" dirty="0" err="1"/>
              <a:t>хладоэлементов</a:t>
            </a:r>
            <a:r>
              <a:rPr lang="ru-RU" b="1" dirty="0"/>
              <a:t> должен быть равен рабочему комплекту. Рабочий комплект </a:t>
            </a:r>
            <a:r>
              <a:rPr lang="ru-RU" b="1" dirty="0" err="1"/>
              <a:t>хладоэлементов</a:t>
            </a:r>
            <a:r>
              <a:rPr lang="ru-RU" b="1" dirty="0"/>
              <a:t> используют в </a:t>
            </a:r>
            <a:r>
              <a:rPr lang="ru-RU" b="1" dirty="0" err="1"/>
              <a:t>термоконтейнерах</a:t>
            </a:r>
            <a:r>
              <a:rPr lang="ru-RU" b="1" dirty="0"/>
              <a:t>, резервный запас должен находиться в морозильном отсеке холодильника. Количество замороженных холодильных элементов (</a:t>
            </a:r>
            <a:r>
              <a:rPr lang="ru-RU" b="1" dirty="0" err="1"/>
              <a:t>хладоэлементов</a:t>
            </a:r>
            <a:r>
              <a:rPr lang="ru-RU" b="1" dirty="0"/>
              <a:t>) (т. е. рабочий комплект) должно быть достаточным для одномоментной загрузки всех имеющихся в учреждении </a:t>
            </a:r>
            <a:r>
              <a:rPr lang="ru-RU" b="1" dirty="0" err="1"/>
              <a:t>термоконтейнеров</a:t>
            </a:r>
            <a:r>
              <a:rPr lang="ru-RU" b="1" dirty="0"/>
              <a:t>. Количество </a:t>
            </a:r>
            <a:r>
              <a:rPr lang="ru-RU" b="1" dirty="0" err="1"/>
              <a:t>хладоэлементов</a:t>
            </a:r>
            <a:r>
              <a:rPr lang="ru-RU" b="1" dirty="0"/>
              <a:t>, которое необходимо для каждого </a:t>
            </a:r>
            <a:r>
              <a:rPr lang="ru-RU" b="1" dirty="0" err="1"/>
              <a:t>термоконтейнера</a:t>
            </a:r>
            <a:r>
              <a:rPr lang="ru-RU" b="1" dirty="0"/>
              <a:t> определяется согласно паспорта. 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каждой холодильной камере холодильника предусматривается место для размещения </a:t>
            </a:r>
            <a:r>
              <a:rPr lang="ru-RU" b="1" dirty="0" err="1"/>
              <a:t>хладоэлементов</a:t>
            </a:r>
            <a:r>
              <a:rPr lang="ru-RU" b="1" dirty="0"/>
              <a:t> (не менее 1/6 общего объема холодильной камеры), которые служат дополнительными источниками холода при отключении электроснабжения холодильника.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Расчет потребности в </a:t>
            </a:r>
            <a:r>
              <a:rPr lang="ru-RU" sz="3600" b="1" dirty="0" err="1" smtClean="0"/>
              <a:t>хладоэлементах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108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Необходимо периодически (не реже одного раза в год) проводить учения по выполнению плана экстренных мероприятий по обеспечению "</a:t>
            </a:r>
            <a:r>
              <a:rPr lang="ru-RU" b="1" dirty="0" err="1"/>
              <a:t>холодовой</a:t>
            </a:r>
            <a:r>
              <a:rPr lang="ru-RU" b="1" dirty="0"/>
              <a:t> цепи" в чрезвычайных ситуациях с задействованием всех специалистов и с анализом работоспособности всего оборудования. </a:t>
            </a:r>
          </a:p>
          <a:p>
            <a:r>
              <a:rPr lang="ru-RU" b="1" dirty="0"/>
              <a:t>По результатам учений следует вносить в план соответствующие коррективы.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914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Благодарю за внимание!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УРОВНИ </a:t>
            </a:r>
            <a:r>
              <a:rPr lang="ru-RU" sz="3600" b="1" dirty="0"/>
              <a:t>"ХОЛОДОВОЙ ЦЕПИ</a:t>
            </a:r>
            <a:r>
              <a:rPr lang="ru-RU" sz="3600" b="1" dirty="0" smtClean="0"/>
              <a:t>"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/>
              <a:t> </a:t>
            </a:r>
            <a:r>
              <a:rPr lang="ru-RU" sz="4900" b="1" dirty="0"/>
              <a:t>Первый уровень - доставка ИЛП от организации-изготовителя до организаций оптовой торговли лекарственными средствами.</a:t>
            </a:r>
          </a:p>
          <a:p>
            <a:pPr marL="0" indent="0">
              <a:buNone/>
            </a:pPr>
            <a:r>
              <a:rPr lang="ru-RU" sz="4900" b="1" dirty="0"/>
              <a:t> </a:t>
            </a:r>
          </a:p>
          <a:p>
            <a:r>
              <a:rPr lang="ru-RU" sz="4900" b="1" dirty="0"/>
              <a:t>Второй уровень - хранение ИЛП организациями оптовой торговли лекарственными средствами и доставка ИЛП до других организаций оптовой торговли лекарственными средствами….</a:t>
            </a:r>
          </a:p>
          <a:p>
            <a:pPr marL="0" indent="0">
              <a:buNone/>
            </a:pPr>
            <a:r>
              <a:rPr lang="ru-RU" sz="4900" b="1" dirty="0"/>
              <a:t> </a:t>
            </a:r>
          </a:p>
          <a:p>
            <a:r>
              <a:rPr lang="ru-RU" sz="4900" b="1" dirty="0"/>
              <a:t>Третий уровень - хранение ИЛП городскими и районными (сельскими) аптечными организациями, медицинскими организациями, индивидуальными предпринимателями, имеющими лицензию на фармацевтическую или медицинскую деятельность, и доставка ИЛП до медицинских организаций или их обособленных подразделений (например, участковых больниц, амбулаторий, поликлиник, родильных домов).</a:t>
            </a:r>
          </a:p>
          <a:p>
            <a:pPr marL="0" indent="0">
              <a:buNone/>
            </a:pPr>
            <a:r>
              <a:rPr lang="ru-RU" sz="4900" b="1" dirty="0"/>
              <a:t> </a:t>
            </a:r>
          </a:p>
          <a:p>
            <a:r>
              <a:rPr lang="ru-RU" sz="4900" b="1" dirty="0"/>
              <a:t>Четвертый уровень - хранение ИЛП в медицинских организациях или их обособленных подразделениях (например, участковых больницах, амбулаториях, поликлиниках, родильных домах), иных организациях (медицинских кабинетах образовательных и других организаций), где используются ИЛП</a:t>
            </a:r>
            <a:r>
              <a:rPr lang="ru-RU" sz="4900" b="1" dirty="0" smtClean="0"/>
              <a:t>.</a:t>
            </a:r>
            <a:endParaRPr lang="ru-RU" sz="4300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7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/>
              <a:t>Приказом руководителя медицинской организации назначаются ответственные лица за проведение иммунопрофилактики по всем разделам, получение, хранение, использование ИЛП</a:t>
            </a:r>
            <a:r>
              <a:rPr lang="ru-RU" sz="1900" b="1" dirty="0" smtClean="0"/>
              <a:t>.</a:t>
            </a:r>
          </a:p>
          <a:p>
            <a:endParaRPr lang="ru-RU" sz="1900" b="1" dirty="0"/>
          </a:p>
          <a:p>
            <a:r>
              <a:rPr lang="ru-RU" sz="1900" b="1" dirty="0"/>
              <a:t>Приказом руководителя определяется порядок обеспечения температурного режима хранения и транспортирования ИДП и обязанности должностных лиц, ответственных за обеспечение «</a:t>
            </a:r>
            <a:r>
              <a:rPr lang="ru-RU" sz="1900" b="1" dirty="0" err="1"/>
              <a:t>холодовой</a:t>
            </a:r>
            <a:r>
              <a:rPr lang="ru-RU" sz="1900" b="1" dirty="0"/>
              <a:t> цепи» на данном уровне (по каждому подразделению). Алгоритмы должны быть доведены до персонала, ответственного за работу с ИЛП под </a:t>
            </a:r>
            <a:r>
              <a:rPr lang="ru-RU" sz="1900" b="1" dirty="0" smtClean="0"/>
              <a:t>подпись</a:t>
            </a:r>
          </a:p>
          <a:p>
            <a:endParaRPr lang="ru-RU" sz="1900" b="1" dirty="0"/>
          </a:p>
          <a:p>
            <a:r>
              <a:rPr lang="ru-RU" sz="1900" b="1" dirty="0"/>
              <a:t>В организациях, осуществляющих хранение и транспортирование ИЛП на всех уровнях "</a:t>
            </a:r>
            <a:r>
              <a:rPr lang="ru-RU" sz="1900" b="1" dirty="0" err="1"/>
              <a:t>холодовой</a:t>
            </a:r>
            <a:r>
              <a:rPr lang="ru-RU" sz="1900" b="1" dirty="0"/>
              <a:t> цепи", должны работать специалисты, прошедшие инструктаж по вопросам обеспечения сохранности качества препарата и защиты его от воздействия вредных факторов окружающей среды. Инструктаж специалистов проводится ежегодно с отметкой в специальном журнале</a:t>
            </a:r>
            <a:r>
              <a:rPr lang="ru-RU" sz="1900" b="1" dirty="0" smtClean="0"/>
              <a:t>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Организационные мероприятия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250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При транспортировании и хранении ИЛП должны соблюдаться условия, обеспечивающие сохранность качества препарата и защиту его от воздействия вредных факторов окружающей среды (температуры, влажности, света), от повреждения групповой, первичной и вторичной упаковки ИЛП.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Транспортирование и хранение большинства ИЛП, в том числе содержащих в упаковке растворитель, осуществляется при температуре в пределах от +2 °C до +8 °C включительно.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На четвертом уровне "</a:t>
            </a:r>
            <a:r>
              <a:rPr lang="ru-RU" b="1" dirty="0" err="1"/>
              <a:t>холодовой</a:t>
            </a:r>
            <a:r>
              <a:rPr lang="ru-RU" b="1" dirty="0"/>
              <a:t> цепи" все ИЛП, в том числе растворители для вакцин, должны храниться в холодильнике при температуре в пределах от +2 °C до +8 °C включительно.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При определении режима транспортирования и хранения иммунобиологического лекарственного препарата необходимо руководствоваться инструкцией по его применению.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Требования к температурному режиму </a:t>
            </a:r>
            <a:r>
              <a:rPr lang="ru-RU" sz="3200" b="1" dirty="0" smtClean="0"/>
              <a:t>транспортирования</a:t>
            </a:r>
            <a:r>
              <a:rPr lang="en-US" sz="3200" b="1" dirty="0" smtClean="0"/>
              <a:t> </a:t>
            </a:r>
            <a:r>
              <a:rPr lang="ru-RU" sz="3200" b="1" dirty="0" smtClean="0"/>
              <a:t>и </a:t>
            </a:r>
            <a:r>
              <a:rPr lang="ru-RU" sz="3200" b="1" dirty="0"/>
              <a:t>хранения ИЛП на 3 и 4 уровнях </a:t>
            </a:r>
            <a:r>
              <a:rPr lang="ru-RU" sz="3200" b="1" dirty="0" err="1"/>
              <a:t>холодовой</a:t>
            </a:r>
            <a:r>
              <a:rPr lang="ru-RU" sz="3200" b="1" dirty="0"/>
              <a:t> цепи </a:t>
            </a:r>
          </a:p>
        </p:txBody>
      </p:sp>
    </p:spTree>
    <p:extLst>
      <p:ext uri="{BB962C8B-B14F-4D97-AF65-F5344CB8AC3E}">
        <p14:creationId xmlns:p14="http://schemas.microsoft.com/office/powerpoint/2010/main" val="3797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ru-RU" b="1" dirty="0" smtClean="0"/>
              <a:t>оборудование </a:t>
            </a:r>
            <a:r>
              <a:rPr lang="ru-RU" b="1" dirty="0"/>
              <a:t>для транспортирования ИЛП</a:t>
            </a:r>
            <a:r>
              <a:rPr lang="ru-RU" b="1" dirty="0" smtClean="0"/>
              <a:t>;</a:t>
            </a:r>
          </a:p>
          <a:p>
            <a:endParaRPr lang="ru-RU" dirty="0"/>
          </a:p>
          <a:p>
            <a:r>
              <a:rPr lang="ru-RU" b="1" dirty="0"/>
              <a:t>оборудование для хранения ИЛП</a:t>
            </a:r>
            <a:r>
              <a:rPr lang="ru-RU" b="1" dirty="0" smtClean="0"/>
              <a:t>;</a:t>
            </a:r>
          </a:p>
          <a:p>
            <a:endParaRPr lang="ru-RU" dirty="0"/>
          </a:p>
          <a:p>
            <a:r>
              <a:rPr lang="ru-RU" b="1" dirty="0"/>
              <a:t>оборудование для контроля температурного режима хранения и транспортирования ИЛП.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/>
              <a:t>В системе </a:t>
            </a:r>
            <a:r>
              <a:rPr lang="ru-RU" sz="3200" b="1" dirty="0" smtClean="0"/>
              <a:t>«Холодовой </a:t>
            </a:r>
            <a:r>
              <a:rPr lang="ru-RU" sz="3200" b="1" dirty="0"/>
              <a:t>цепи" используются следующие виды </a:t>
            </a:r>
            <a:r>
              <a:rPr lang="ru-RU" sz="3200" b="1" dirty="0" smtClean="0"/>
              <a:t>оборудования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9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- </a:t>
            </a:r>
            <a:r>
              <a:rPr lang="ru-RU" b="1" dirty="0"/>
              <a:t>требуемый температурный режим в течение всего времени транспортирования и </a:t>
            </a:r>
            <a:r>
              <a:rPr lang="ru-RU" b="1" dirty="0" smtClean="0"/>
              <a:t>хранения; </a:t>
            </a:r>
            <a:endParaRPr lang="ru-RU" dirty="0"/>
          </a:p>
          <a:p>
            <a:r>
              <a:rPr lang="ru-RU" b="1" dirty="0"/>
              <a:t>- размещение максимального запаса ИЛП, который может поступить на данный уровень "</a:t>
            </a:r>
            <a:r>
              <a:rPr lang="ru-RU" b="1" dirty="0" err="1"/>
              <a:t>холодовой</a:t>
            </a:r>
            <a:r>
              <a:rPr lang="ru-RU" b="1" dirty="0"/>
              <a:t> цепи" </a:t>
            </a:r>
            <a:endParaRPr lang="ru-RU" dirty="0"/>
          </a:p>
          <a:p>
            <a:r>
              <a:rPr lang="ru-RU" b="1" dirty="0" smtClean="0"/>
              <a:t>- не допускается превышение объема загрузки холодильного оборудования более чем на 2/3;</a:t>
            </a: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b="1" dirty="0"/>
              <a:t>замораживание и хранение в замороженном состоянии достаточного количества </a:t>
            </a:r>
            <a:r>
              <a:rPr lang="ru-RU" b="1" dirty="0" err="1"/>
              <a:t>хладоэлементов</a:t>
            </a:r>
            <a:r>
              <a:rPr lang="ru-RU" b="1" dirty="0"/>
              <a:t>, используемых в комплекте с </a:t>
            </a:r>
            <a:r>
              <a:rPr lang="ru-RU" b="1" dirty="0" err="1"/>
              <a:t>термоконтейнерами</a:t>
            </a:r>
            <a:r>
              <a:rPr lang="ru-RU" b="1" dirty="0"/>
              <a:t> или в качестве аварийных источников холода в стационарном холодильном оборудовании.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Оборудование, предназначенное для транспортирования и хранения ИЛП, должно обеспечивать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46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7632848" cy="3960440"/>
          </a:xfrm>
        </p:spPr>
        <p:txBody>
          <a:bodyPr>
            <a:normAutofit fontScale="25000" lnSpcReduction="20000"/>
          </a:bodyPr>
          <a:lstStyle/>
          <a:p>
            <a:endParaRPr lang="ru-RU" sz="4900" b="1" dirty="0" smtClean="0"/>
          </a:p>
          <a:p>
            <a:r>
              <a:rPr lang="ru-RU" sz="6400" b="1" dirty="0" err="1" smtClean="0"/>
              <a:t>Термоконтейнеры</a:t>
            </a:r>
            <a:r>
              <a:rPr lang="ru-RU" sz="6400" b="1" dirty="0" smtClean="0"/>
              <a:t> </a:t>
            </a:r>
            <a:r>
              <a:rPr lang="ru-RU" sz="6400" b="1" dirty="0"/>
              <a:t>емкостью до 50 дм</a:t>
            </a:r>
            <a:r>
              <a:rPr lang="ru-RU" sz="6400" b="1" baseline="30000" dirty="0"/>
              <a:t>3</a:t>
            </a:r>
            <a:r>
              <a:rPr lang="ru-RU" sz="6400" b="1" dirty="0"/>
              <a:t> включительно должны обеспечивать температурный режим хранения и транспортирования от +2 °C до +8 °C:</a:t>
            </a:r>
          </a:p>
          <a:p>
            <a:r>
              <a:rPr lang="ru-RU" sz="6400" b="1" dirty="0"/>
              <a:t>- не менее 24 часов при постоянном воздействии температуры окружающей среды +34 °C;</a:t>
            </a:r>
          </a:p>
          <a:p>
            <a:r>
              <a:rPr lang="ru-RU" sz="6400" b="1" dirty="0"/>
              <a:t>- не менее 6 часов при постоянном воздействии температуры окружающей среды -20 °C</a:t>
            </a:r>
            <a:r>
              <a:rPr lang="ru-RU" sz="6400" b="1" dirty="0" smtClean="0"/>
              <a:t>.</a:t>
            </a:r>
          </a:p>
          <a:p>
            <a:endParaRPr lang="ru-RU" sz="6400" b="1" dirty="0"/>
          </a:p>
          <a:p>
            <a:r>
              <a:rPr lang="ru-RU" sz="6400" b="1" dirty="0" err="1"/>
              <a:t>Термоконтейнеры</a:t>
            </a:r>
            <a:r>
              <a:rPr lang="ru-RU" sz="6400" b="1" dirty="0"/>
              <a:t> емкостью свыше 50 дм</a:t>
            </a:r>
            <a:r>
              <a:rPr lang="ru-RU" sz="6400" b="1" baseline="30000" dirty="0"/>
              <a:t>3</a:t>
            </a:r>
            <a:r>
              <a:rPr lang="ru-RU" sz="6400" b="1" dirty="0"/>
              <a:t> должны обеспечивать температурный режим хранения и транспортирования от +2 °C до +8 °C:</a:t>
            </a:r>
          </a:p>
          <a:p>
            <a:r>
              <a:rPr lang="ru-RU" sz="6400" b="1" dirty="0"/>
              <a:t>- не менее 48 часов при постоянном воздействии температуры окружающей среды +43 °C;</a:t>
            </a:r>
          </a:p>
          <a:p>
            <a:r>
              <a:rPr lang="ru-RU" sz="6400" b="1" dirty="0"/>
              <a:t>- не менее 10 часов при постоянном воздействии температуры окружающей среды -30 °C</a:t>
            </a:r>
            <a:r>
              <a:rPr lang="ru-RU" sz="6400" b="1" dirty="0" smtClean="0"/>
              <a:t>.</a:t>
            </a:r>
          </a:p>
          <a:p>
            <a:endParaRPr lang="ru-RU" sz="6400" b="1" dirty="0"/>
          </a:p>
          <a:p>
            <a:r>
              <a:rPr lang="ru-RU" sz="6400" b="1" dirty="0" err="1"/>
              <a:t>Термоконтейнеры</a:t>
            </a:r>
            <a:r>
              <a:rPr lang="ru-RU" sz="6400" b="1" dirty="0"/>
              <a:t> многократного применения должны быть укомплектованы паспортом, </a:t>
            </a:r>
            <a:r>
              <a:rPr lang="ru-RU" sz="6400" b="1" dirty="0" err="1"/>
              <a:t>термокартой</a:t>
            </a:r>
            <a:r>
              <a:rPr lang="ru-RU" sz="6400" b="1" dirty="0"/>
              <a:t>, инструкцией по применению, должны иметь покрытие, легко подвергающееся санитарной обработке</a:t>
            </a:r>
            <a:r>
              <a:rPr lang="ru-RU" sz="6400" b="1" dirty="0" smtClean="0"/>
              <a:t>.</a:t>
            </a:r>
          </a:p>
          <a:p>
            <a:endParaRPr lang="ru-RU" sz="4900" b="1" dirty="0"/>
          </a:p>
          <a:p>
            <a:pPr marL="0" indent="0">
              <a:buNone/>
            </a:pPr>
            <a:endParaRPr lang="ru-RU" sz="49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760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Требования к оборудованию для транспортирования ИЛП на 3 и 4 уровнях </a:t>
            </a:r>
            <a:r>
              <a:rPr lang="ru-RU" sz="3600" b="1" dirty="0" err="1"/>
              <a:t>холодовой</a:t>
            </a:r>
            <a:r>
              <a:rPr lang="ru-RU" sz="3600" b="1" dirty="0"/>
              <a:t> цепи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52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442535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На третьем и четвертом уровнях "</a:t>
            </a:r>
            <a:r>
              <a:rPr lang="ru-RU" b="1" dirty="0" err="1"/>
              <a:t>холодовой</a:t>
            </a:r>
            <a:r>
              <a:rPr lang="ru-RU" b="1" dirty="0"/>
              <a:t> цепи" </a:t>
            </a:r>
            <a:r>
              <a:rPr lang="ru-RU" b="1" dirty="0" err="1"/>
              <a:t>термоконтейнеры</a:t>
            </a:r>
            <a:r>
              <a:rPr lang="ru-RU" b="1" dirty="0"/>
              <a:t> многократного применения должны быть укомплектованы двойным комплектом </a:t>
            </a:r>
            <a:r>
              <a:rPr lang="ru-RU" b="1" dirty="0" err="1"/>
              <a:t>хладоэлементов</a:t>
            </a:r>
            <a:r>
              <a:rPr lang="ru-RU" b="1" dirty="0"/>
              <a:t>, один из которых используется для загрузки </a:t>
            </a:r>
            <a:r>
              <a:rPr lang="ru-RU" b="1" dirty="0" err="1"/>
              <a:t>термоконтейнера</a:t>
            </a:r>
            <a:r>
              <a:rPr lang="ru-RU" b="1" dirty="0"/>
              <a:t>, другой - замораживается в морозильнике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Хладоэлементы</a:t>
            </a:r>
            <a:r>
              <a:rPr lang="ru-RU" b="1" dirty="0"/>
              <a:t>, содержащие в качестве наполнителя воду, должны иметь маркировку "вода".</a:t>
            </a:r>
            <a:endParaRPr lang="ru-RU" dirty="0"/>
          </a:p>
          <a:p>
            <a:r>
              <a:rPr lang="ru-RU" b="1" dirty="0" err="1"/>
              <a:t>Хладоэлементы</a:t>
            </a:r>
            <a:r>
              <a:rPr lang="ru-RU" b="1" dirty="0"/>
              <a:t>, содержащие другие наполнители, должны иметь маркировку рабочих температур, указанных в инструкции на </a:t>
            </a:r>
            <a:r>
              <a:rPr lang="ru-RU" b="1" dirty="0" err="1" smtClean="0"/>
              <a:t>хладоэлемент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Требования к оборудованию для транспортирования ИЛП на 3 и 4 уровнях </a:t>
            </a:r>
            <a:r>
              <a:rPr lang="ru-RU" sz="3600" b="1" dirty="0" err="1"/>
              <a:t>холодовой</a:t>
            </a:r>
            <a:r>
              <a:rPr lang="ru-RU" sz="3600" b="1" dirty="0"/>
              <a:t> цепи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43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406</TotalTime>
  <Words>2823</Words>
  <Application>Microsoft Office PowerPoint</Application>
  <PresentationFormat>Экран (4:3)</PresentationFormat>
  <Paragraphs>518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Волна</vt:lpstr>
      <vt:lpstr>Требования к условиям транспортирования  и хранению иммунобиологических лекарственных препаратов</vt:lpstr>
      <vt:lpstr>Нормативные документы</vt:lpstr>
      <vt:lpstr>УРОВНИ "ХОЛОДОВОЙ ЦЕПИ"</vt:lpstr>
      <vt:lpstr>Организационные мероприятия</vt:lpstr>
      <vt:lpstr>Требования к температурному режиму транспортирования и хранения ИЛП на 3 и 4 уровнях холодовой цепи </vt:lpstr>
      <vt:lpstr>В системе «Холодовой цепи" используются следующие виды оборудования</vt:lpstr>
      <vt:lpstr>Оборудование, предназначенное для транспортирования и хранения ИЛП, должно обеспечивать:</vt:lpstr>
      <vt:lpstr>Требования к оборудованию для транспортирования ИЛП на 3 и 4 уровнях холодовой цепи</vt:lpstr>
      <vt:lpstr>Требования к оборудованию для транспортирования ИЛП на 3 и 4 уровнях холодовой цепи</vt:lpstr>
      <vt:lpstr>Требования к оборудованию для транспортирования ИЛП на 3 и 4 уровнях холодовой цепи</vt:lpstr>
      <vt:lpstr>Схемы размещения хладоэлементов</vt:lpstr>
      <vt:lpstr>Требования к оборудованию для хранения ИЛП на 3 и 4 уровнях холодовой цепи</vt:lpstr>
      <vt:lpstr>Требования к оборудованию для контроля температурного режимав системе «холодовой цепи» ИЛП на 3 и 4 уровнях холодовой цепи</vt:lpstr>
      <vt:lpstr>Журнал регистрации температуры в холодильном оборудовании</vt:lpstr>
      <vt:lpstr>В системе "холодовой цепи" термоиндикаторы используются в следующих случаях</vt:lpstr>
      <vt:lpstr>Журнал учета движения ИЛП</vt:lpstr>
      <vt:lpstr>Общие требования к организации транспортирования и хранения ИЛП на 3,4 уровнях «холодовой цепи»</vt:lpstr>
      <vt:lpstr>Общие требования к организации экстренных мероприятий по обеспечению "холодовой цепи" в чрезвычайных ситуациях</vt:lpstr>
      <vt:lpstr>План экстренных мероприятий должен включать в себя следующие документы</vt:lpstr>
      <vt:lpstr>Схема размещения холодильного оборудования на территории предприятия (учреждения), задействованных для размещения ИЛП в повседневном режиме</vt:lpstr>
      <vt:lpstr>Расчет потребности холодильного (морозильного) оборудования и термоконтейнеров для обеспечения сохранности иммунобиологических лекарственных препаратов</vt:lpstr>
      <vt:lpstr>Схема размещения резервного холодильного оборудования и термоконтейнеров, используемых только в чрезвычайных ситуациях с расчетом их оптимальной потребности (по подразделению и в целом  по медицинской организации)</vt:lpstr>
      <vt:lpstr>План экстренных мероприятий по поддержанию "холодовой цепи" в чрезвычайных ситуациях (возникновение пожара, стихийных бедствий, полное или локальное отключении энергоснабжения, неисправность холодильного оборудования)</vt:lpstr>
      <vt:lpstr>Расчет объемов холодильного оборудования для хранения ИЛП</vt:lpstr>
      <vt:lpstr>Расчет потребности в холодильном оборудовании</vt:lpstr>
      <vt:lpstr>Расчет потребности в хладоэлементах</vt:lpstr>
      <vt:lpstr>Учения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условиям транспортирования и хранению иммунобиологических лекарственных препаратов</dc:title>
  <dc:creator>Файруза М. Холод</dc:creator>
  <cp:lastModifiedBy>Файруза М. Холод</cp:lastModifiedBy>
  <cp:revision>56</cp:revision>
  <dcterms:created xsi:type="dcterms:W3CDTF">2017-11-17T13:01:24Z</dcterms:created>
  <dcterms:modified xsi:type="dcterms:W3CDTF">2017-11-27T04:42:26Z</dcterms:modified>
</cp:coreProperties>
</file>